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19"/>
  </p:notesMasterIdLst>
  <p:sldIdLst>
    <p:sldId id="256" r:id="rId4"/>
    <p:sldId id="257" r:id="rId5"/>
    <p:sldId id="258" r:id="rId6"/>
    <p:sldId id="288" r:id="rId7"/>
    <p:sldId id="289" r:id="rId8"/>
    <p:sldId id="290" r:id="rId9"/>
    <p:sldId id="293" r:id="rId10"/>
    <p:sldId id="292" r:id="rId11"/>
    <p:sldId id="294" r:id="rId12"/>
    <p:sldId id="291" r:id="rId13"/>
    <p:sldId id="295" r:id="rId14"/>
    <p:sldId id="296" r:id="rId15"/>
    <p:sldId id="297" r:id="rId16"/>
    <p:sldId id="298" r:id="rId17"/>
    <p:sldId id="280" r:id="rId18"/>
  </p:sldIdLst>
  <p:sldSz cx="12192000" cy="6858000"/>
  <p:notesSz cx="7559675" cy="10691813"/>
  <p:embeddedFontLst>
    <p:embeddedFont>
      <p:font typeface="Georgia" panose="02040502050405020303" pitchFamily="18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55DCC1-4FFC-4198-887C-D6B279EAB078}">
  <a:tblStyle styleId="{DE55DCC1-4FFC-4198-887C-D6B279EAB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AAE681F1-CFB3-2BE8-8CCC-4B1B70C2F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36CA1C1D-C8F4-D169-5F21-F89219F58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22C8992E-CF2D-FE30-9E01-30E7382920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282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6F2A59F9-CDC4-17B2-69E4-5637A17A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57069432-9587-4E36-57B2-E990EEF49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A40901BC-13D7-D917-4ABD-42E44BEF4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965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2D48B970-916F-7791-7ABA-C96617EC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296A4A93-2BFF-CC45-20A9-41097E8B9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77CE1C09-486C-2B98-668B-4F382BA81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85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68CF6495-CB47-F091-D4B2-F296337D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F4DF5FEA-3186-6C1C-09BD-AC06DE893D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7CDF86E0-BAFB-31E6-81FF-B2BABDA34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701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9818ED9F-4285-741E-7FE3-83DC9E77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36DDF14E-0BE9-2462-736D-A57A15FA36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89E913B9-E70B-EC7A-69C4-7CC2BE479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41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A3FEB772-6D76-C399-E73F-FFCDD860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193E6166-02A1-7EA9-8A8A-1770907B3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98CA88AF-8CED-0B5B-D8A8-84EB092BE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4133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723E0D4D-04CF-C5BC-7524-943E7A6B8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979CC330-19F6-AB6A-12AD-05C5049F6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17FBD343-D372-923C-B623-B63F261BE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807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E675501C-B3A8-E4C0-0D0D-006602073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D2F6CC5A-75DA-F4C8-4A0B-090821B7D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1651234E-E41B-7F97-88A0-EB83658A11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804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99DB4D11-5B3E-AEDE-D70E-DDFE64533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64F3AFF7-4A18-C3BF-EACB-041B6B463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12622D22-4419-D07A-9E2A-1926E0276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11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CD069F94-FE19-375F-02C0-F1587EE83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7BD9264C-5BDB-AFE6-8A83-2D6366B5F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117A6FF0-2594-22CC-E72C-30426197A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05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E86AF25A-470E-D083-2332-1C4C82D2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>
            <a:extLst>
              <a:ext uri="{FF2B5EF4-FFF2-40B4-BE49-F238E27FC236}">
                <a16:creationId xmlns:a16="http://schemas.microsoft.com/office/drawing/2014/main" id="{94F9F33D-9E2B-0B31-380B-ECCF82543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3:notes">
            <a:extLst>
              <a:ext uri="{FF2B5EF4-FFF2-40B4-BE49-F238E27FC236}">
                <a16:creationId xmlns:a16="http://schemas.microsoft.com/office/drawing/2014/main" id="{51A2347F-5D33-82EA-F03B-C8AC07153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62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1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6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/>
        </p:nvSpPr>
        <p:spPr>
          <a:xfrm>
            <a:off x="1073350" y="-35426"/>
            <a:ext cx="98154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60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 Crafter – The Job Portal</a:t>
            </a:r>
            <a:endParaRPr sz="60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40"/>
          <p:cNvSpPr txBox="1"/>
          <p:nvPr/>
        </p:nvSpPr>
        <p:spPr>
          <a:xfrm>
            <a:off x="6399008" y="450602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</a:pPr>
            <a:r>
              <a:rPr lang="en-GB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DONE BY-:</a:t>
            </a:r>
            <a:endParaRPr sz="240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</a:pPr>
            <a:r>
              <a:rPr lang="en-GB" sz="240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CHRISTINA MICHELLE RAYAN D</a:t>
            </a:r>
          </a:p>
          <a:p>
            <a:pPr marL="0" marR="0" lvl="0" indent="0" algn="l" rtl="0">
              <a:lnSpc>
                <a:spcPct val="7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</a:pPr>
            <a:r>
              <a:rPr lang="en-GB" sz="2400" u="sng" dirty="0">
                <a:latin typeface="Times New Roman"/>
                <a:ea typeface="Times New Roman"/>
                <a:cs typeface="Times New Roman"/>
                <a:sym typeface="Times New Roman"/>
              </a:rPr>
              <a:t>TRAINER: Javeed Mohammed </a:t>
            </a:r>
            <a:r>
              <a:rPr lang="en-GB" sz="2400" u="sng" dirty="0" err="1">
                <a:latin typeface="Times New Roman"/>
                <a:ea typeface="Times New Roman"/>
                <a:cs typeface="Times New Roman"/>
                <a:sym typeface="Times New Roman"/>
              </a:rPr>
              <a:t>Husnuddin</a:t>
            </a:r>
            <a:r>
              <a:rPr lang="en-GB" sz="2400" u="sng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40"/>
          <p:cNvSpPr/>
          <p:nvPr/>
        </p:nvSpPr>
        <p:spPr>
          <a:xfrm>
            <a:off x="279000" y="276120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AF1CE0E7-348C-6041-DFDB-95BE0D8D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5F057F9B-2D81-91FA-DF63-174766A3BE09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92B4E-DE8A-C33F-2BE6-271331451AC5}"/>
              </a:ext>
            </a:extLst>
          </p:cNvPr>
          <p:cNvSpPr txBox="1"/>
          <p:nvPr/>
        </p:nvSpPr>
        <p:spPr>
          <a:xfrm>
            <a:off x="454329" y="404470"/>
            <a:ext cx="49914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Employer Jobs Management Page: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D6ED6D-4BFC-AF05-D196-B7E1B3BF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39" y="1023362"/>
            <a:ext cx="10440421" cy="54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9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A9640FA3-B750-F5AE-EE70-643FBDB0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ED738337-F87B-B124-0BF4-CE897720CBF4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2CB0E-9A99-0D0F-309C-0D6FC93C3D46}"/>
              </a:ext>
            </a:extLst>
          </p:cNvPr>
          <p:cNvSpPr txBox="1"/>
          <p:nvPr/>
        </p:nvSpPr>
        <p:spPr>
          <a:xfrm>
            <a:off x="454329" y="404470"/>
            <a:ext cx="62411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Employer Applications Management Page: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42CAB-D810-60E4-EEDC-6FEF45EE6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0" y="979649"/>
            <a:ext cx="10293380" cy="5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C7D7071F-E8C3-4C63-9449-DE998FA0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ABA81EEC-E3EF-4635-73E8-6D0E49974BD8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E446A-07DF-0441-6068-916BC0C9572F}"/>
              </a:ext>
            </a:extLst>
          </p:cNvPr>
          <p:cNvSpPr txBox="1"/>
          <p:nvPr/>
        </p:nvSpPr>
        <p:spPr>
          <a:xfrm>
            <a:off x="454329" y="404470"/>
            <a:ext cx="591599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Jobseeker Profile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61B0B-133E-61B7-AF16-10759EB0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904049"/>
            <a:ext cx="10281920" cy="55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1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6C60F357-DF5F-85E1-41BA-9803512D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2FC59BDB-FC46-8947-3C6C-D003DF9E4F82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56CBB-8A5E-0005-FA86-5AA25A096148}"/>
              </a:ext>
            </a:extLst>
          </p:cNvPr>
          <p:cNvSpPr txBox="1"/>
          <p:nvPr/>
        </p:nvSpPr>
        <p:spPr>
          <a:xfrm>
            <a:off x="454329" y="404470"/>
            <a:ext cx="591599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Jobseeker Jobs Page: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FDBAE-2C2A-8ECD-8A16-60E498A6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922164"/>
            <a:ext cx="10322560" cy="54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1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EC8CA15A-9643-9439-AEF1-3FECB584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C3C28A35-F91D-DFC1-E967-D2E49451722B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171FD-AB62-EC6D-5CAF-77B4F06F3991}"/>
              </a:ext>
            </a:extLst>
          </p:cNvPr>
          <p:cNvSpPr txBox="1"/>
          <p:nvPr/>
        </p:nvSpPr>
        <p:spPr>
          <a:xfrm>
            <a:off x="454329" y="404470"/>
            <a:ext cx="591599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Jobseeker Application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E327F-39FE-D9ED-230B-8FECFDCD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76" y="1023362"/>
            <a:ext cx="10325863" cy="541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6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/>
        </p:nvSpPr>
        <p:spPr>
          <a:xfrm>
            <a:off x="4312440" y="3045960"/>
            <a:ext cx="3577320" cy="76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 YOU</a:t>
            </a:r>
            <a:endParaRPr sz="37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64"/>
          <p:cNvSpPr/>
          <p:nvPr/>
        </p:nvSpPr>
        <p:spPr>
          <a:xfrm>
            <a:off x="279000" y="276120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/>
        </p:nvSpPr>
        <p:spPr>
          <a:xfrm>
            <a:off x="530491" y="249138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GB" sz="3200" b="1" dirty="0">
                <a:latin typeface="Times New Roman"/>
                <a:cs typeface="Times New Roman"/>
                <a:sym typeface="Times New Roman"/>
              </a:rPr>
              <a:t>INTRODUCTION</a:t>
            </a:r>
            <a:endParaRPr sz="3200" b="1" dirty="0"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416846" y="1387869"/>
            <a:ext cx="11068200" cy="180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just">
              <a:buSzPts val="2400"/>
              <a:buFont typeface="Georgia"/>
              <a:buChar char="•"/>
            </a:pPr>
            <a:r>
              <a:rPr lang="en-US" sz="2500" dirty="0" err="1">
                <a:latin typeface="Times New Roman"/>
                <a:ea typeface="Times New Roman"/>
                <a:cs typeface="Times New Roman"/>
                <a:sym typeface="Times New Roman"/>
              </a:rPr>
              <a:t>CareerCrafter</a:t>
            </a: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 is a web-based job portal designed to bridge the gap between job seekers and employers.</a:t>
            </a:r>
          </a:p>
          <a:p>
            <a:pPr marL="457200" lvl="0" indent="-381000" algn="just">
              <a:buSzPts val="2400"/>
              <a:buFont typeface="Georgia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>
              <a:buSzPts val="2400"/>
              <a:buFont typeface="Georgia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It provides a centralized platform for job listing and application management.</a:t>
            </a:r>
          </a:p>
          <a:p>
            <a:pPr marL="457200" lvl="0" indent="-381000" algn="just">
              <a:buSzPts val="2400"/>
              <a:buFont typeface="Georgia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41"/>
          <p:cNvSpPr/>
          <p:nvPr/>
        </p:nvSpPr>
        <p:spPr>
          <a:xfrm>
            <a:off x="279000" y="276120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7" name="Google Shape;186;p42">
            <a:extLst>
              <a:ext uri="{FF2B5EF4-FFF2-40B4-BE49-F238E27FC236}">
                <a16:creationId xmlns:a16="http://schemas.microsoft.com/office/drawing/2014/main" id="{F2FE9BD7-387E-1E71-5C76-0B51104A90FD}"/>
              </a:ext>
            </a:extLst>
          </p:cNvPr>
          <p:cNvSpPr txBox="1"/>
          <p:nvPr/>
        </p:nvSpPr>
        <p:spPr>
          <a:xfrm>
            <a:off x="628978" y="2976772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GB" sz="3200" b="1" dirty="0">
                <a:latin typeface="Times New Roman"/>
                <a:cs typeface="Times New Roman"/>
                <a:sym typeface="Times New Roman"/>
              </a:rPr>
              <a:t>OBJECTIVES</a:t>
            </a:r>
            <a:endParaRPr sz="3200" b="1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02CA2-9BBA-3B9D-16B6-3168E46BD171}"/>
              </a:ext>
            </a:extLst>
          </p:cNvPr>
          <p:cNvSpPr txBox="1"/>
          <p:nvPr/>
        </p:nvSpPr>
        <p:spPr>
          <a:xfrm>
            <a:off x="530491" y="4140833"/>
            <a:ext cx="10797915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just">
              <a:buSzPts val="2400"/>
              <a:buFont typeface="Georgia"/>
              <a:buChar char="•"/>
            </a:pPr>
            <a:r>
              <a:rPr lang="en-US" sz="2500" dirty="0">
                <a:latin typeface="Times New Roman"/>
                <a:cs typeface="Times New Roman"/>
              </a:rPr>
              <a:t>To facilitate secure registration, login, and role-based access for employers and job seekers.</a:t>
            </a:r>
            <a:endParaRPr lang="en-US" sz="2500" dirty="0">
              <a:latin typeface="Times New Roman"/>
              <a:cs typeface="Times New Roman"/>
              <a:sym typeface="Times New Roman"/>
            </a:endParaRPr>
          </a:p>
          <a:p>
            <a:pPr marL="457200" lvl="0" indent="-381000" algn="just">
              <a:buSzPts val="2400"/>
              <a:buFont typeface="Georgia"/>
              <a:buChar char="•"/>
            </a:pPr>
            <a:endParaRPr lang="en-US" sz="2500" dirty="0">
              <a:latin typeface="Times New Roman"/>
              <a:cs typeface="Times New Roman"/>
              <a:sym typeface="Times New Roman"/>
            </a:endParaRPr>
          </a:p>
          <a:p>
            <a:pPr marL="457200" lvl="0" indent="-381000" algn="just">
              <a:buSzPts val="2400"/>
              <a:buFont typeface="Georgia"/>
              <a:buChar char="•"/>
            </a:pPr>
            <a:r>
              <a:rPr lang="en-US" sz="2500" dirty="0">
                <a:latin typeface="Times New Roman"/>
                <a:cs typeface="Times New Roman"/>
              </a:rPr>
              <a:t>To enable end-to-end job management — from posting jobs to applying and tracking application status.</a:t>
            </a:r>
            <a:endParaRPr lang="en-US" sz="2500" dirty="0">
              <a:latin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/>
        </p:nvSpPr>
        <p:spPr>
          <a:xfrm>
            <a:off x="591980" y="272495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GB" sz="3200" b="1" dirty="0">
                <a:latin typeface="Times New Roman"/>
                <a:cs typeface="Times New Roman"/>
                <a:sym typeface="Times New Roman"/>
              </a:rPr>
              <a:t>TECHNOLOGIES USED</a:t>
            </a:r>
            <a:endParaRPr sz="3200" b="1" dirty="0">
              <a:latin typeface="Times New Roman"/>
              <a:cs typeface="Times New Roman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DD6B-257E-DB82-FE44-184447200EEC}"/>
              </a:ext>
            </a:extLst>
          </p:cNvPr>
          <p:cNvSpPr txBox="1"/>
          <p:nvPr/>
        </p:nvSpPr>
        <p:spPr>
          <a:xfrm>
            <a:off x="591980" y="1742416"/>
            <a:ext cx="1079791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81000" algn="just">
              <a:buSzPts val="2400"/>
              <a:buFont typeface="Georgia"/>
              <a:buChar char="•"/>
            </a:pPr>
            <a:r>
              <a:rPr lang="en-IN" sz="2500" b="1" dirty="0">
                <a:latin typeface="Times New Roman"/>
                <a:cs typeface="Times New Roman"/>
              </a:rPr>
              <a:t>Frontend: </a:t>
            </a:r>
            <a:r>
              <a:rPr lang="en-IN" sz="2500" dirty="0">
                <a:latin typeface="Times New Roman"/>
                <a:cs typeface="Times New Roman"/>
              </a:rPr>
              <a:t>Angular </a:t>
            </a:r>
          </a:p>
          <a:p>
            <a:pPr marL="457200" indent="-381000" algn="just">
              <a:buSzPts val="2400"/>
              <a:buFont typeface="Georgia"/>
              <a:buChar char="•"/>
            </a:pPr>
            <a:endParaRPr lang="en-IN" sz="2500" dirty="0">
              <a:latin typeface="Times New Roman"/>
              <a:cs typeface="Times New Roman"/>
            </a:endParaRPr>
          </a:p>
          <a:p>
            <a:pPr marL="457200" indent="-381000" algn="just">
              <a:buSzPts val="2400"/>
              <a:buFont typeface="Georgia"/>
              <a:buChar char="•"/>
            </a:pPr>
            <a:r>
              <a:rPr lang="en-IN" sz="2500" b="1" dirty="0">
                <a:latin typeface="Times New Roman"/>
                <a:cs typeface="Times New Roman"/>
              </a:rPr>
              <a:t>Backend: </a:t>
            </a:r>
            <a:r>
              <a:rPr lang="en-IN" sz="2500" dirty="0">
                <a:latin typeface="Times New Roman"/>
                <a:cs typeface="Times New Roman"/>
              </a:rPr>
              <a:t>Java, Spring Boot</a:t>
            </a:r>
          </a:p>
          <a:p>
            <a:pPr marL="457200" indent="-381000" algn="just">
              <a:buSzPts val="2400"/>
              <a:buFont typeface="Georgia"/>
              <a:buChar char="•"/>
            </a:pPr>
            <a:endParaRPr lang="en-IN" sz="2500" dirty="0">
              <a:latin typeface="Times New Roman"/>
              <a:cs typeface="Times New Roman"/>
            </a:endParaRPr>
          </a:p>
          <a:p>
            <a:pPr marL="457200" indent="-381000" algn="just">
              <a:buSzPts val="2400"/>
              <a:buFont typeface="Georgia"/>
              <a:buChar char="•"/>
            </a:pPr>
            <a:r>
              <a:rPr lang="en-IN" sz="2500" b="1" dirty="0">
                <a:latin typeface="Times New Roman"/>
                <a:cs typeface="Times New Roman"/>
              </a:rPr>
              <a:t>Database: </a:t>
            </a:r>
            <a:r>
              <a:rPr lang="en-IN" sz="2500" dirty="0">
                <a:latin typeface="Times New Roman"/>
                <a:cs typeface="Times New Roman"/>
              </a:rPr>
              <a:t>MySQL</a:t>
            </a:r>
          </a:p>
          <a:p>
            <a:pPr marL="457200" indent="-381000" algn="just">
              <a:buSzPts val="2400"/>
              <a:buFont typeface="Georgia"/>
              <a:buChar char="•"/>
            </a:pPr>
            <a:endParaRPr lang="en-IN" sz="2500" dirty="0">
              <a:latin typeface="Times New Roman"/>
              <a:cs typeface="Times New Roman"/>
            </a:endParaRPr>
          </a:p>
          <a:p>
            <a:pPr marL="457200" indent="-381000" algn="just">
              <a:buSzPts val="2400"/>
              <a:buFont typeface="Georgia"/>
              <a:buChar char="•"/>
            </a:pPr>
            <a:r>
              <a:rPr lang="en-IN" sz="2500" b="1" dirty="0">
                <a:latin typeface="Times New Roman"/>
                <a:cs typeface="Times New Roman"/>
              </a:rPr>
              <a:t>Authentication: </a:t>
            </a:r>
            <a:r>
              <a:rPr lang="en-IN" sz="2500" dirty="0">
                <a:latin typeface="Times New Roman"/>
                <a:cs typeface="Times New Roman"/>
              </a:rPr>
              <a:t>JWT (JSON Web Tokens)</a:t>
            </a:r>
          </a:p>
          <a:p>
            <a:pPr marL="457200" indent="-381000" algn="just">
              <a:buSzPts val="2400"/>
              <a:buFont typeface="Georgia"/>
              <a:buChar char="•"/>
            </a:pPr>
            <a:endParaRPr lang="en-IN" sz="2500" dirty="0">
              <a:latin typeface="Times New Roman"/>
              <a:cs typeface="Times New Roman"/>
            </a:endParaRPr>
          </a:p>
          <a:p>
            <a:pPr marL="457200" indent="-381000" algn="just">
              <a:buSzPts val="2400"/>
              <a:buFont typeface="Georgia"/>
              <a:buChar char="•"/>
            </a:pPr>
            <a:r>
              <a:rPr lang="en-IN" sz="2500" b="1" dirty="0">
                <a:latin typeface="Times New Roman"/>
                <a:cs typeface="Times New Roman"/>
              </a:rPr>
              <a:t>Deployment: </a:t>
            </a:r>
            <a:r>
              <a:rPr lang="en-IN" sz="2500" dirty="0">
                <a:latin typeface="Times New Roman"/>
                <a:cs typeface="Times New Roman"/>
              </a:rPr>
              <a:t>Docker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0B31D3C6-1437-9CC0-56AA-3AFACBFD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>
            <a:extLst>
              <a:ext uri="{FF2B5EF4-FFF2-40B4-BE49-F238E27FC236}">
                <a16:creationId xmlns:a16="http://schemas.microsoft.com/office/drawing/2014/main" id="{64A95D80-7597-CD1D-27C0-085B323699C5}"/>
              </a:ext>
            </a:extLst>
          </p:cNvPr>
          <p:cNvSpPr txBox="1"/>
          <p:nvPr/>
        </p:nvSpPr>
        <p:spPr>
          <a:xfrm>
            <a:off x="591980" y="272495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SzPts val="4400"/>
            </a:pPr>
            <a:r>
              <a:rPr lang="en-US" sz="3200" b="1" dirty="0">
                <a:latin typeface="Times New Roman"/>
                <a:cs typeface="Times New Roman"/>
              </a:rPr>
              <a:t>PROJECT MODULES</a:t>
            </a:r>
            <a:endParaRPr sz="3200" b="1" dirty="0">
              <a:latin typeface="Times New Roman"/>
              <a:cs typeface="Times New Roman"/>
            </a:endParaRPr>
          </a:p>
        </p:txBody>
      </p:sp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5D4F2319-B670-CBEA-2D0E-839BB99525DD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06AEA-A786-CE73-8157-411B9826D361}"/>
              </a:ext>
            </a:extLst>
          </p:cNvPr>
          <p:cNvSpPr txBox="1"/>
          <p:nvPr/>
        </p:nvSpPr>
        <p:spPr>
          <a:xfrm>
            <a:off x="591980" y="1389490"/>
            <a:ext cx="1113479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Employer Functionalities:</a:t>
            </a:r>
          </a:p>
          <a:p>
            <a:endParaRPr lang="en-US" sz="25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Post Job Listings: </a:t>
            </a:r>
            <a:r>
              <a:rPr lang="en-US" sz="2500" dirty="0">
                <a:latin typeface="Times New Roman"/>
                <a:cs typeface="Times New Roman"/>
              </a:rPr>
              <a:t>Create job posts with title, description, and qualifications.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Manage Job Listings: </a:t>
            </a:r>
            <a:r>
              <a:rPr lang="en-US" sz="2500" dirty="0">
                <a:latin typeface="Times New Roman"/>
                <a:cs typeface="Times New Roman"/>
              </a:rPr>
              <a:t>Edit, update, or delete job postings.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View Applications: </a:t>
            </a:r>
            <a:r>
              <a:rPr lang="en-US" sz="2500" dirty="0">
                <a:latin typeface="Times New Roman"/>
                <a:cs typeface="Times New Roman"/>
              </a:rPr>
              <a:t>Access and update job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959AB-4D08-6BAC-F22F-20EFBF5CD9EB}"/>
              </a:ext>
            </a:extLst>
          </p:cNvPr>
          <p:cNvSpPr txBox="1"/>
          <p:nvPr/>
        </p:nvSpPr>
        <p:spPr>
          <a:xfrm>
            <a:off x="608022" y="3790147"/>
            <a:ext cx="1100804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Job Seeker Functionalities:</a:t>
            </a:r>
          </a:p>
          <a:p>
            <a:endParaRPr lang="en-US" sz="25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Create Profile: </a:t>
            </a:r>
            <a:r>
              <a:rPr lang="en-US" sz="2500" dirty="0">
                <a:latin typeface="Times New Roman"/>
                <a:cs typeface="Times New Roman"/>
              </a:rPr>
              <a:t>Add personal, educational, and professional details.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Apply to Jobs: </a:t>
            </a:r>
            <a:r>
              <a:rPr lang="en-IN" sz="2500" dirty="0">
                <a:latin typeface="Times New Roman"/>
                <a:cs typeface="Times New Roman"/>
              </a:rPr>
              <a:t>Submit resume and documents.</a:t>
            </a:r>
            <a:endParaRPr lang="en-US" sz="25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Times New Roman"/>
                <a:cs typeface="Times New Roman"/>
              </a:rPr>
              <a:t>Manage Applications: </a:t>
            </a:r>
            <a:r>
              <a:rPr lang="en-US" sz="2500" dirty="0">
                <a:latin typeface="Times New Roman"/>
                <a:cs typeface="Times New Roman"/>
              </a:rPr>
              <a:t>Track status of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85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0D2070B7-51BF-4CD6-0152-18CE12A0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>
            <a:extLst>
              <a:ext uri="{FF2B5EF4-FFF2-40B4-BE49-F238E27FC236}">
                <a16:creationId xmlns:a16="http://schemas.microsoft.com/office/drawing/2014/main" id="{6CD84A53-9D13-0F0A-AAB4-13702E1C64D8}"/>
              </a:ext>
            </a:extLst>
          </p:cNvPr>
          <p:cNvSpPr txBox="1"/>
          <p:nvPr/>
        </p:nvSpPr>
        <p:spPr>
          <a:xfrm>
            <a:off x="591980" y="272495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sz="3200" b="1" dirty="0">
                <a:latin typeface="Times New Roman"/>
                <a:cs typeface="Times New Roman"/>
              </a:rPr>
              <a:t>Docker Implementation:</a:t>
            </a:r>
          </a:p>
        </p:txBody>
      </p:sp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29DE7619-3366-A136-80DE-FFC54487D065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F8021-A5E5-C43A-394E-CC2349E9CEA4}"/>
              </a:ext>
            </a:extLst>
          </p:cNvPr>
          <p:cNvSpPr txBox="1"/>
          <p:nvPr/>
        </p:nvSpPr>
        <p:spPr>
          <a:xfrm>
            <a:off x="591980" y="1491803"/>
            <a:ext cx="2905187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cs typeface="Times New Roman"/>
              </a:rPr>
              <a:t>Application is containerized for consistent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cs typeface="Times New Roman"/>
              </a:rPr>
              <a:t>Simplifies deployment &amp; scaling.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cs typeface="Times New Roman"/>
              </a:rPr>
              <a:t>Platform-independent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dirty="0">
              <a:latin typeface="Times New Roman"/>
              <a:cs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196E5-B19C-13F3-B562-E0094797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8" y="1607759"/>
            <a:ext cx="7901772" cy="47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0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C7D5C616-8B5D-2A70-DD6F-F52157E8F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>
            <a:extLst>
              <a:ext uri="{FF2B5EF4-FFF2-40B4-BE49-F238E27FC236}">
                <a16:creationId xmlns:a16="http://schemas.microsoft.com/office/drawing/2014/main" id="{AC4679BA-1B29-572F-B443-A758217A55EA}"/>
              </a:ext>
            </a:extLst>
          </p:cNvPr>
          <p:cNvSpPr txBox="1"/>
          <p:nvPr/>
        </p:nvSpPr>
        <p:spPr>
          <a:xfrm>
            <a:off x="373049" y="-80433"/>
            <a:ext cx="105156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sz="3200" b="1" dirty="0" err="1">
                <a:latin typeface="Times New Roman"/>
                <a:cs typeface="Times New Roman"/>
              </a:rPr>
              <a:t>CareerCrafter</a:t>
            </a:r>
            <a:r>
              <a:rPr lang="en-IN" sz="3200" b="1" dirty="0">
                <a:latin typeface="Times New Roman"/>
                <a:cs typeface="Times New Roman"/>
              </a:rPr>
              <a:t> Website Home Page:</a:t>
            </a:r>
          </a:p>
        </p:txBody>
      </p:sp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3861B66A-23FB-FF1B-D777-C5B0F6F0FFD9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0603-1B96-B01C-9784-52D2504B874D}"/>
              </a:ext>
            </a:extLst>
          </p:cNvPr>
          <p:cNvGrpSpPr/>
          <p:nvPr/>
        </p:nvGrpSpPr>
        <p:grpSpPr>
          <a:xfrm>
            <a:off x="502196" y="855194"/>
            <a:ext cx="9942284" cy="5647206"/>
            <a:chOff x="1675383" y="1370981"/>
            <a:chExt cx="4807974" cy="46853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21982D-CE61-8CC5-47AD-1ED79182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610" b="6824"/>
            <a:stretch>
              <a:fillRect/>
            </a:stretch>
          </p:blipFill>
          <p:spPr>
            <a:xfrm>
              <a:off x="1675383" y="1370981"/>
              <a:ext cx="4807974" cy="28947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9D14C9-27AB-CB50-E528-65C5A81A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0967"/>
            <a:stretch>
              <a:fillRect/>
            </a:stretch>
          </p:blipFill>
          <p:spPr>
            <a:xfrm>
              <a:off x="1675383" y="4144087"/>
              <a:ext cx="4807974" cy="1912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04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EFBFAAA7-1697-6C37-2738-028FE43F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F7543BB4-616C-EE51-0FA7-8FF0363CE3BB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8A7C6-E6EF-C33C-5D43-3259405D30A8}"/>
              </a:ext>
            </a:extLst>
          </p:cNvPr>
          <p:cNvSpPr txBox="1"/>
          <p:nvPr/>
        </p:nvSpPr>
        <p:spPr>
          <a:xfrm>
            <a:off x="442203" y="378107"/>
            <a:ext cx="290518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Register Page: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3B0E6-B135-E144-21E7-B7626E051233}"/>
              </a:ext>
            </a:extLst>
          </p:cNvPr>
          <p:cNvGrpSpPr/>
          <p:nvPr/>
        </p:nvGrpSpPr>
        <p:grpSpPr>
          <a:xfrm>
            <a:off x="508000" y="916121"/>
            <a:ext cx="9784080" cy="5492473"/>
            <a:chOff x="6555243" y="1884091"/>
            <a:chExt cx="4807974" cy="4287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521218-A77B-EA40-05AB-E13F6959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5243" y="1884091"/>
              <a:ext cx="4807974" cy="320173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EB3E4C-B970-4922-4285-C5EDAB9ED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243" y="5085827"/>
              <a:ext cx="4807974" cy="1085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7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E3A6ACDD-77C3-9F10-2398-DFFF215D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F733F1DA-E637-0BF7-5250-7B1DB96FF2B4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0E19B-28D7-A8EB-6B7E-F56B3A2F56A5}"/>
              </a:ext>
            </a:extLst>
          </p:cNvPr>
          <p:cNvSpPr txBox="1"/>
          <p:nvPr/>
        </p:nvSpPr>
        <p:spPr>
          <a:xfrm>
            <a:off x="496126" y="420493"/>
            <a:ext cx="290518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Login Page: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DA786-AA8B-5887-7D58-B45E9F7B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6" y="897547"/>
            <a:ext cx="9867074" cy="55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410ED7B4-BDB6-6177-1D4E-EB82D262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>
            <a:extLst>
              <a:ext uri="{FF2B5EF4-FFF2-40B4-BE49-F238E27FC236}">
                <a16:creationId xmlns:a16="http://schemas.microsoft.com/office/drawing/2014/main" id="{C1E6EBA0-4A72-FBC9-0F96-4116576D55DC}"/>
              </a:ext>
            </a:extLst>
          </p:cNvPr>
          <p:cNvSpPr/>
          <p:nvPr/>
        </p:nvSpPr>
        <p:spPr>
          <a:xfrm>
            <a:off x="262575" y="262632"/>
            <a:ext cx="11666862" cy="63327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75" cap="flat" cmpd="sng">
            <a:solidFill>
              <a:srgbClr val="042433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ADC36-F679-C609-E663-B58375FDE323}"/>
              </a:ext>
            </a:extLst>
          </p:cNvPr>
          <p:cNvSpPr txBox="1"/>
          <p:nvPr/>
        </p:nvSpPr>
        <p:spPr>
          <a:xfrm>
            <a:off x="406014" y="391394"/>
            <a:ext cx="39932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Times New Roman"/>
                <a:cs typeface="Times New Roman"/>
              </a:rPr>
              <a:t>Employer Profile Page: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22C77-8C2C-FFB0-6C17-A7290B4B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34" y="983454"/>
            <a:ext cx="10150226" cy="52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9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239</Words>
  <Application>Microsoft Office PowerPoint</Application>
  <PresentationFormat>Widescreen</PresentationFormat>
  <Paragraphs>50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Times New Roman</vt:lpstr>
      <vt:lpstr>Arial</vt:lpstr>
      <vt:lpstr>Georgia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POOJITHA</dc:creator>
  <cp:lastModifiedBy>Christina Michelle Rayan</cp:lastModifiedBy>
  <cp:revision>43</cp:revision>
  <dcterms:modified xsi:type="dcterms:W3CDTF">2025-06-23T04:45:10Z</dcterms:modified>
</cp:coreProperties>
</file>